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bDoQHbI1gpnsjIGGkrVCwKjid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4D9F3-6F52-43CB-9BA7-AE8732B7F883}">
  <a:tblStyle styleId="{4544D9F3-6F52-43CB-9BA7-AE8732B7F88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4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FF4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en naslov in besedil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z na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fprints.pef.uni-lj.si/4103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ctrTitle"/>
          </p:nvPr>
        </p:nvSpPr>
        <p:spPr>
          <a:xfrm>
            <a:off x="1391920" y="3804603"/>
            <a:ext cx="99669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l-SI" sz="4400">
                <a:latin typeface="Arial"/>
                <a:ea typeface="Arial"/>
                <a:cs typeface="Arial"/>
                <a:sym typeface="Arial"/>
              </a:rPr>
              <a:t>Celovit razvoj digitalnih kompetenc in temeljnih znanj računalništva in informatike učečih se</a:t>
            </a:r>
            <a:endParaRPr sz="4400"/>
          </a:p>
        </p:txBody>
      </p:sp>
      <p:sp>
        <p:nvSpPr>
          <p:cNvPr id="90" name="Google Shape;90;p28"/>
          <p:cNvSpPr txBox="1">
            <a:spLocks noGrp="1"/>
          </p:cNvSpPr>
          <p:nvPr>
            <p:ph type="subTitle" idx="1"/>
          </p:nvPr>
        </p:nvSpPr>
        <p:spPr>
          <a:xfrm>
            <a:off x="1524000" y="6301210"/>
            <a:ext cx="91440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sz="2000" b="1">
                <a:latin typeface="Arial"/>
                <a:ea typeface="Arial"/>
                <a:cs typeface="Arial"/>
                <a:sym typeface="Arial"/>
              </a:rPr>
              <a:t>EKSPERIMENTALNI PROJEKT</a:t>
            </a:r>
            <a:endParaRPr sz="2000" b="1"/>
          </a:p>
        </p:txBody>
      </p:sp>
      <p:pic>
        <p:nvPicPr>
          <p:cNvPr id="91" name="Google Shape;91;p28" descr="Visokošolski Informacijski Sis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520" y="216852"/>
            <a:ext cx="2625952" cy="370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8" descr="A logo of a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555" y="1205599"/>
            <a:ext cx="5346751" cy="222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74503-D2B7-48C6-2D9E-2A3CD42A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143184"/>
            <a:ext cx="10515600" cy="1325563"/>
          </a:xfrm>
        </p:spPr>
        <p:txBody>
          <a:bodyPr/>
          <a:lstStyle/>
          <a:p>
            <a:r>
              <a:rPr lang="sl-SI" dirty="0"/>
              <a:t>OSNOVNE INFORMACIJE: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B0F18CB-C6D9-CBD7-4E8B-B124BA511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dirty="0">
                <a:latin typeface="Arial"/>
                <a:ea typeface="Arial"/>
                <a:cs typeface="Arial"/>
                <a:sym typeface="Arial"/>
              </a:rPr>
              <a:t>Eksperimentalni projekt koordinira (razpisal) Univerza na Primorskem, Pedagoška fakulteta</a:t>
            </a:r>
            <a:endParaRPr lang="sl-SI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l-SI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l-SI" dirty="0">
                <a:latin typeface="Arial"/>
                <a:ea typeface="Arial"/>
                <a:cs typeface="Arial"/>
                <a:sym typeface="Arial"/>
              </a:rPr>
              <a:t>V ozadju projekt sofinancirata Ministrstvo za izobraževanje, znanost in šport</a:t>
            </a:r>
            <a:endParaRPr lang="sl-SI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l-SI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 dirty="0">
                <a:latin typeface="Arial"/>
                <a:ea typeface="Arial"/>
                <a:cs typeface="Arial"/>
                <a:sym typeface="Arial"/>
              </a:rPr>
              <a:t>Dolgotrajen projekt - trajanje: 3 leta (do 30. 6. 2026) – bo vezan na otroke tudi v prihodnjih razredih </a:t>
            </a:r>
            <a:endParaRPr lang="sl-SI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l-SI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sl-SI" dirty="0">
                <a:latin typeface="Arial"/>
                <a:ea typeface="Arial"/>
                <a:cs typeface="Arial"/>
                <a:sym typeface="Arial"/>
              </a:rPr>
              <a:t>Ciljna skupina: vrtec in osnovna šola (1. – 5. razreda)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944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1525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NAMEN</a:t>
            </a:r>
            <a:endParaRPr dirty="0"/>
          </a:p>
        </p:txBody>
      </p:sp>
      <p:pic>
        <p:nvPicPr>
          <p:cNvPr id="98" name="Google Shape;98;p3" descr="Premium Photo | Child playing computer gam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675" y="1826582"/>
            <a:ext cx="5962650" cy="398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3"/>
          <p:cNvCxnSpPr>
            <a:cxnSpLocks/>
          </p:cNvCxnSpPr>
          <p:nvPr/>
        </p:nvCxnSpPr>
        <p:spPr>
          <a:xfrm>
            <a:off x="2864528" y="1654501"/>
            <a:ext cx="6462943" cy="431595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00" name="Google Shape;100;p3"/>
          <p:cNvCxnSpPr>
            <a:cxnSpLocks/>
          </p:cNvCxnSpPr>
          <p:nvPr/>
        </p:nvCxnSpPr>
        <p:spPr>
          <a:xfrm flipV="1">
            <a:off x="2787588" y="1654501"/>
            <a:ext cx="6454066" cy="431595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5ADCA0-D793-9D1F-8CB5-D6F7C0DC714E}"/>
              </a:ext>
            </a:extLst>
          </p:cNvPr>
          <p:cNvSpPr txBox="1"/>
          <p:nvPr/>
        </p:nvSpPr>
        <p:spPr>
          <a:xfrm>
            <a:off x="711000" y="1931806"/>
            <a:ext cx="3058450" cy="978729"/>
          </a:xfrm>
          <a:custGeom>
            <a:avLst/>
            <a:gdLst>
              <a:gd name="connsiteX0" fmla="*/ 0 w 3058450"/>
              <a:gd name="connsiteY0" fmla="*/ 0 h 978729"/>
              <a:gd name="connsiteX1" fmla="*/ 448573 w 3058450"/>
              <a:gd name="connsiteY1" fmla="*/ 0 h 978729"/>
              <a:gd name="connsiteX2" fmla="*/ 866561 w 3058450"/>
              <a:gd name="connsiteY2" fmla="*/ 0 h 978729"/>
              <a:gd name="connsiteX3" fmla="*/ 1406887 w 3058450"/>
              <a:gd name="connsiteY3" fmla="*/ 0 h 978729"/>
              <a:gd name="connsiteX4" fmla="*/ 1886044 w 3058450"/>
              <a:gd name="connsiteY4" fmla="*/ 0 h 978729"/>
              <a:gd name="connsiteX5" fmla="*/ 2395786 w 3058450"/>
              <a:gd name="connsiteY5" fmla="*/ 0 h 978729"/>
              <a:gd name="connsiteX6" fmla="*/ 3058450 w 3058450"/>
              <a:gd name="connsiteY6" fmla="*/ 0 h 978729"/>
              <a:gd name="connsiteX7" fmla="*/ 3058450 w 3058450"/>
              <a:gd name="connsiteY7" fmla="*/ 460003 h 978729"/>
              <a:gd name="connsiteX8" fmla="*/ 3058450 w 3058450"/>
              <a:gd name="connsiteY8" fmla="*/ 978729 h 978729"/>
              <a:gd name="connsiteX9" fmla="*/ 2518124 w 3058450"/>
              <a:gd name="connsiteY9" fmla="*/ 978729 h 978729"/>
              <a:gd name="connsiteX10" fmla="*/ 2038967 w 3058450"/>
              <a:gd name="connsiteY10" fmla="*/ 978729 h 978729"/>
              <a:gd name="connsiteX11" fmla="*/ 1620979 w 3058450"/>
              <a:gd name="connsiteY11" fmla="*/ 978729 h 978729"/>
              <a:gd name="connsiteX12" fmla="*/ 1141821 w 3058450"/>
              <a:gd name="connsiteY12" fmla="*/ 978729 h 978729"/>
              <a:gd name="connsiteX13" fmla="*/ 632080 w 3058450"/>
              <a:gd name="connsiteY13" fmla="*/ 978729 h 978729"/>
              <a:gd name="connsiteX14" fmla="*/ 0 w 3058450"/>
              <a:gd name="connsiteY14" fmla="*/ 978729 h 978729"/>
              <a:gd name="connsiteX15" fmla="*/ 0 w 3058450"/>
              <a:gd name="connsiteY15" fmla="*/ 479577 h 978729"/>
              <a:gd name="connsiteX16" fmla="*/ 0 w 3058450"/>
              <a:gd name="connsiteY16" fmla="*/ 0 h 97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8450" h="978729" fill="none" extrusionOk="0">
                <a:moveTo>
                  <a:pt x="0" y="0"/>
                </a:moveTo>
                <a:cubicBezTo>
                  <a:pt x="186038" y="-27238"/>
                  <a:pt x="237984" y="39381"/>
                  <a:pt x="448573" y="0"/>
                </a:cubicBezTo>
                <a:cubicBezTo>
                  <a:pt x="659162" y="-39381"/>
                  <a:pt x="760439" y="15618"/>
                  <a:pt x="866561" y="0"/>
                </a:cubicBezTo>
                <a:cubicBezTo>
                  <a:pt x="972683" y="-15618"/>
                  <a:pt x="1241834" y="34439"/>
                  <a:pt x="1406887" y="0"/>
                </a:cubicBezTo>
                <a:cubicBezTo>
                  <a:pt x="1571940" y="-34439"/>
                  <a:pt x="1768731" y="53939"/>
                  <a:pt x="1886044" y="0"/>
                </a:cubicBezTo>
                <a:cubicBezTo>
                  <a:pt x="2003357" y="-53939"/>
                  <a:pt x="2255739" y="23981"/>
                  <a:pt x="2395786" y="0"/>
                </a:cubicBezTo>
                <a:cubicBezTo>
                  <a:pt x="2535833" y="-23981"/>
                  <a:pt x="2873339" y="70874"/>
                  <a:pt x="3058450" y="0"/>
                </a:cubicBezTo>
                <a:cubicBezTo>
                  <a:pt x="3074502" y="152111"/>
                  <a:pt x="3018408" y="230058"/>
                  <a:pt x="3058450" y="460003"/>
                </a:cubicBezTo>
                <a:cubicBezTo>
                  <a:pt x="3098492" y="689948"/>
                  <a:pt x="3026192" y="847186"/>
                  <a:pt x="3058450" y="978729"/>
                </a:cubicBezTo>
                <a:cubicBezTo>
                  <a:pt x="2796083" y="990902"/>
                  <a:pt x="2691335" y="965046"/>
                  <a:pt x="2518124" y="978729"/>
                </a:cubicBezTo>
                <a:cubicBezTo>
                  <a:pt x="2344913" y="992412"/>
                  <a:pt x="2231345" y="946185"/>
                  <a:pt x="2038967" y="978729"/>
                </a:cubicBezTo>
                <a:cubicBezTo>
                  <a:pt x="1846589" y="1011273"/>
                  <a:pt x="1770304" y="942504"/>
                  <a:pt x="1620979" y="978729"/>
                </a:cubicBezTo>
                <a:cubicBezTo>
                  <a:pt x="1471654" y="1014954"/>
                  <a:pt x="1356366" y="955152"/>
                  <a:pt x="1141821" y="978729"/>
                </a:cubicBezTo>
                <a:cubicBezTo>
                  <a:pt x="927276" y="1002306"/>
                  <a:pt x="813613" y="925023"/>
                  <a:pt x="632080" y="978729"/>
                </a:cubicBezTo>
                <a:cubicBezTo>
                  <a:pt x="450547" y="1032435"/>
                  <a:pt x="198718" y="964468"/>
                  <a:pt x="0" y="978729"/>
                </a:cubicBezTo>
                <a:cubicBezTo>
                  <a:pt x="-31174" y="734755"/>
                  <a:pt x="15388" y="674623"/>
                  <a:pt x="0" y="479577"/>
                </a:cubicBezTo>
                <a:cubicBezTo>
                  <a:pt x="-15388" y="284531"/>
                  <a:pt x="34990" y="139492"/>
                  <a:pt x="0" y="0"/>
                </a:cubicBezTo>
                <a:close/>
              </a:path>
              <a:path w="3058450" h="978729" stroke="0" extrusionOk="0">
                <a:moveTo>
                  <a:pt x="0" y="0"/>
                </a:moveTo>
                <a:cubicBezTo>
                  <a:pt x="183679" y="-29630"/>
                  <a:pt x="322696" y="46932"/>
                  <a:pt x="448573" y="0"/>
                </a:cubicBezTo>
                <a:cubicBezTo>
                  <a:pt x="574450" y="-46932"/>
                  <a:pt x="715073" y="41794"/>
                  <a:pt x="958314" y="0"/>
                </a:cubicBezTo>
                <a:cubicBezTo>
                  <a:pt x="1201555" y="-41794"/>
                  <a:pt x="1254837" y="54971"/>
                  <a:pt x="1437472" y="0"/>
                </a:cubicBezTo>
                <a:cubicBezTo>
                  <a:pt x="1620107" y="-54971"/>
                  <a:pt x="1710851" y="17196"/>
                  <a:pt x="1947213" y="0"/>
                </a:cubicBezTo>
                <a:cubicBezTo>
                  <a:pt x="2183575" y="-17196"/>
                  <a:pt x="2277692" y="30577"/>
                  <a:pt x="2395786" y="0"/>
                </a:cubicBezTo>
                <a:cubicBezTo>
                  <a:pt x="2513880" y="-30577"/>
                  <a:pt x="2873955" y="32566"/>
                  <a:pt x="3058450" y="0"/>
                </a:cubicBezTo>
                <a:cubicBezTo>
                  <a:pt x="3087978" y="159140"/>
                  <a:pt x="3031151" y="336251"/>
                  <a:pt x="3058450" y="499152"/>
                </a:cubicBezTo>
                <a:cubicBezTo>
                  <a:pt x="3085749" y="662053"/>
                  <a:pt x="3030127" y="760083"/>
                  <a:pt x="3058450" y="978729"/>
                </a:cubicBezTo>
                <a:cubicBezTo>
                  <a:pt x="2850947" y="1044589"/>
                  <a:pt x="2732535" y="910652"/>
                  <a:pt x="2487539" y="978729"/>
                </a:cubicBezTo>
                <a:cubicBezTo>
                  <a:pt x="2242543" y="1046806"/>
                  <a:pt x="2160539" y="949240"/>
                  <a:pt x="1947213" y="978729"/>
                </a:cubicBezTo>
                <a:cubicBezTo>
                  <a:pt x="1733887" y="1008218"/>
                  <a:pt x="1709825" y="939245"/>
                  <a:pt x="1529225" y="978729"/>
                </a:cubicBezTo>
                <a:cubicBezTo>
                  <a:pt x="1348625" y="1018213"/>
                  <a:pt x="1153355" y="944954"/>
                  <a:pt x="1019483" y="978729"/>
                </a:cubicBezTo>
                <a:cubicBezTo>
                  <a:pt x="885611" y="1012504"/>
                  <a:pt x="684814" y="941254"/>
                  <a:pt x="509742" y="978729"/>
                </a:cubicBezTo>
                <a:cubicBezTo>
                  <a:pt x="334670" y="1016204"/>
                  <a:pt x="234236" y="947300"/>
                  <a:pt x="0" y="978729"/>
                </a:cubicBezTo>
                <a:cubicBezTo>
                  <a:pt x="-33895" y="752538"/>
                  <a:pt x="32233" y="709593"/>
                  <a:pt x="0" y="508939"/>
                </a:cubicBezTo>
                <a:cubicBezTo>
                  <a:pt x="-32233" y="308285"/>
                  <a:pt x="2421" y="2365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3709925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Celovitemu dvigu digitalnih kompetenc in temeljnih znanj s področja RIN (računalništvo in informatik).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369C1EE-B84D-7C06-786F-0282F219FD4A}"/>
              </a:ext>
            </a:extLst>
          </p:cNvPr>
          <p:cNvSpPr txBox="1"/>
          <p:nvPr/>
        </p:nvSpPr>
        <p:spPr>
          <a:xfrm>
            <a:off x="8606853" y="2230777"/>
            <a:ext cx="2838635" cy="757130"/>
          </a:xfrm>
          <a:custGeom>
            <a:avLst/>
            <a:gdLst>
              <a:gd name="connsiteX0" fmla="*/ 0 w 2838635"/>
              <a:gd name="connsiteY0" fmla="*/ 0 h 757130"/>
              <a:gd name="connsiteX1" fmla="*/ 539341 w 2838635"/>
              <a:gd name="connsiteY1" fmla="*/ 0 h 757130"/>
              <a:gd name="connsiteX2" fmla="*/ 1050295 w 2838635"/>
              <a:gd name="connsiteY2" fmla="*/ 0 h 757130"/>
              <a:gd name="connsiteX3" fmla="*/ 1618022 w 2838635"/>
              <a:gd name="connsiteY3" fmla="*/ 0 h 757130"/>
              <a:gd name="connsiteX4" fmla="*/ 2185749 w 2838635"/>
              <a:gd name="connsiteY4" fmla="*/ 0 h 757130"/>
              <a:gd name="connsiteX5" fmla="*/ 2838635 w 2838635"/>
              <a:gd name="connsiteY5" fmla="*/ 0 h 757130"/>
              <a:gd name="connsiteX6" fmla="*/ 2838635 w 2838635"/>
              <a:gd name="connsiteY6" fmla="*/ 393708 h 757130"/>
              <a:gd name="connsiteX7" fmla="*/ 2838635 w 2838635"/>
              <a:gd name="connsiteY7" fmla="*/ 757130 h 757130"/>
              <a:gd name="connsiteX8" fmla="*/ 2356067 w 2838635"/>
              <a:gd name="connsiteY8" fmla="*/ 757130 h 757130"/>
              <a:gd name="connsiteX9" fmla="*/ 1816726 w 2838635"/>
              <a:gd name="connsiteY9" fmla="*/ 757130 h 757130"/>
              <a:gd name="connsiteX10" fmla="*/ 1277386 w 2838635"/>
              <a:gd name="connsiteY10" fmla="*/ 757130 h 757130"/>
              <a:gd name="connsiteX11" fmla="*/ 766431 w 2838635"/>
              <a:gd name="connsiteY11" fmla="*/ 757130 h 757130"/>
              <a:gd name="connsiteX12" fmla="*/ 0 w 2838635"/>
              <a:gd name="connsiteY12" fmla="*/ 757130 h 757130"/>
              <a:gd name="connsiteX13" fmla="*/ 0 w 2838635"/>
              <a:gd name="connsiteY13" fmla="*/ 393708 h 757130"/>
              <a:gd name="connsiteX14" fmla="*/ 0 w 2838635"/>
              <a:gd name="connsiteY14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8635" h="757130" fill="none" extrusionOk="0">
                <a:moveTo>
                  <a:pt x="0" y="0"/>
                </a:moveTo>
                <a:cubicBezTo>
                  <a:pt x="256923" y="-50543"/>
                  <a:pt x="371538" y="37702"/>
                  <a:pt x="539341" y="0"/>
                </a:cubicBezTo>
                <a:cubicBezTo>
                  <a:pt x="707144" y="-37702"/>
                  <a:pt x="850223" y="43040"/>
                  <a:pt x="1050295" y="0"/>
                </a:cubicBezTo>
                <a:cubicBezTo>
                  <a:pt x="1250367" y="-43040"/>
                  <a:pt x="1379246" y="15494"/>
                  <a:pt x="1618022" y="0"/>
                </a:cubicBezTo>
                <a:cubicBezTo>
                  <a:pt x="1856798" y="-15494"/>
                  <a:pt x="1946971" y="40935"/>
                  <a:pt x="2185749" y="0"/>
                </a:cubicBezTo>
                <a:cubicBezTo>
                  <a:pt x="2424527" y="-40935"/>
                  <a:pt x="2703594" y="3710"/>
                  <a:pt x="2838635" y="0"/>
                </a:cubicBezTo>
                <a:cubicBezTo>
                  <a:pt x="2864529" y="144066"/>
                  <a:pt x="2795848" y="257840"/>
                  <a:pt x="2838635" y="393708"/>
                </a:cubicBezTo>
                <a:cubicBezTo>
                  <a:pt x="2881422" y="529576"/>
                  <a:pt x="2822663" y="652144"/>
                  <a:pt x="2838635" y="757130"/>
                </a:cubicBezTo>
                <a:cubicBezTo>
                  <a:pt x="2672422" y="803394"/>
                  <a:pt x="2482795" y="748391"/>
                  <a:pt x="2356067" y="757130"/>
                </a:cubicBezTo>
                <a:cubicBezTo>
                  <a:pt x="2229339" y="765869"/>
                  <a:pt x="1952293" y="733965"/>
                  <a:pt x="1816726" y="757130"/>
                </a:cubicBezTo>
                <a:cubicBezTo>
                  <a:pt x="1681159" y="780295"/>
                  <a:pt x="1497846" y="708561"/>
                  <a:pt x="1277386" y="757130"/>
                </a:cubicBezTo>
                <a:cubicBezTo>
                  <a:pt x="1056926" y="805699"/>
                  <a:pt x="1020440" y="741739"/>
                  <a:pt x="766431" y="757130"/>
                </a:cubicBezTo>
                <a:cubicBezTo>
                  <a:pt x="512422" y="772521"/>
                  <a:pt x="373803" y="700410"/>
                  <a:pt x="0" y="757130"/>
                </a:cubicBezTo>
                <a:cubicBezTo>
                  <a:pt x="-10710" y="664655"/>
                  <a:pt x="17259" y="570425"/>
                  <a:pt x="0" y="393708"/>
                </a:cubicBezTo>
                <a:cubicBezTo>
                  <a:pt x="-17259" y="216991"/>
                  <a:pt x="34264" y="158020"/>
                  <a:pt x="0" y="0"/>
                </a:cubicBezTo>
                <a:close/>
              </a:path>
              <a:path w="2838635" h="757130" stroke="0" extrusionOk="0">
                <a:moveTo>
                  <a:pt x="0" y="0"/>
                </a:moveTo>
                <a:cubicBezTo>
                  <a:pt x="182173" y="-7022"/>
                  <a:pt x="319834" y="38113"/>
                  <a:pt x="567727" y="0"/>
                </a:cubicBezTo>
                <a:cubicBezTo>
                  <a:pt x="815620" y="-38113"/>
                  <a:pt x="892008" y="11413"/>
                  <a:pt x="1050295" y="0"/>
                </a:cubicBezTo>
                <a:cubicBezTo>
                  <a:pt x="1208582" y="-11413"/>
                  <a:pt x="1353707" y="47420"/>
                  <a:pt x="1618022" y="0"/>
                </a:cubicBezTo>
                <a:cubicBezTo>
                  <a:pt x="1882337" y="-47420"/>
                  <a:pt x="2065190" y="28798"/>
                  <a:pt x="2242522" y="0"/>
                </a:cubicBezTo>
                <a:cubicBezTo>
                  <a:pt x="2419854" y="-28798"/>
                  <a:pt x="2561063" y="6219"/>
                  <a:pt x="2838635" y="0"/>
                </a:cubicBezTo>
                <a:cubicBezTo>
                  <a:pt x="2873712" y="172575"/>
                  <a:pt x="2801013" y="240000"/>
                  <a:pt x="2838635" y="370994"/>
                </a:cubicBezTo>
                <a:cubicBezTo>
                  <a:pt x="2876257" y="501988"/>
                  <a:pt x="2818077" y="673653"/>
                  <a:pt x="2838635" y="757130"/>
                </a:cubicBezTo>
                <a:cubicBezTo>
                  <a:pt x="2620189" y="798801"/>
                  <a:pt x="2592045" y="750592"/>
                  <a:pt x="2356067" y="757130"/>
                </a:cubicBezTo>
                <a:cubicBezTo>
                  <a:pt x="2120089" y="763668"/>
                  <a:pt x="1975461" y="737287"/>
                  <a:pt x="1816726" y="757130"/>
                </a:cubicBezTo>
                <a:cubicBezTo>
                  <a:pt x="1657991" y="776973"/>
                  <a:pt x="1448575" y="693867"/>
                  <a:pt x="1220613" y="757130"/>
                </a:cubicBezTo>
                <a:cubicBezTo>
                  <a:pt x="992651" y="820393"/>
                  <a:pt x="858538" y="694791"/>
                  <a:pt x="681272" y="757130"/>
                </a:cubicBezTo>
                <a:cubicBezTo>
                  <a:pt x="504006" y="819469"/>
                  <a:pt x="242324" y="724511"/>
                  <a:pt x="0" y="757130"/>
                </a:cubicBezTo>
                <a:cubicBezTo>
                  <a:pt x="-596" y="657135"/>
                  <a:pt x="22413" y="560117"/>
                  <a:pt x="0" y="378565"/>
                </a:cubicBezTo>
                <a:cubicBezTo>
                  <a:pt x="-22413" y="197013"/>
                  <a:pt x="40439" y="90364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0338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Razumevanje celotnega procesa delovanja računalnika.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BA38A40-2D58-AA46-F477-06EE02DF346F}"/>
              </a:ext>
            </a:extLst>
          </p:cNvPr>
          <p:cNvSpPr txBox="1"/>
          <p:nvPr/>
        </p:nvSpPr>
        <p:spPr>
          <a:xfrm>
            <a:off x="1110588" y="4762106"/>
            <a:ext cx="2259274" cy="757130"/>
          </a:xfrm>
          <a:custGeom>
            <a:avLst/>
            <a:gdLst>
              <a:gd name="connsiteX0" fmla="*/ 0 w 2259274"/>
              <a:gd name="connsiteY0" fmla="*/ 0 h 757130"/>
              <a:gd name="connsiteX1" fmla="*/ 542226 w 2259274"/>
              <a:gd name="connsiteY1" fmla="*/ 0 h 757130"/>
              <a:gd name="connsiteX2" fmla="*/ 1039266 w 2259274"/>
              <a:gd name="connsiteY2" fmla="*/ 0 h 757130"/>
              <a:gd name="connsiteX3" fmla="*/ 1581492 w 2259274"/>
              <a:gd name="connsiteY3" fmla="*/ 0 h 757130"/>
              <a:gd name="connsiteX4" fmla="*/ 2259274 w 2259274"/>
              <a:gd name="connsiteY4" fmla="*/ 0 h 757130"/>
              <a:gd name="connsiteX5" fmla="*/ 2259274 w 2259274"/>
              <a:gd name="connsiteY5" fmla="*/ 355851 h 757130"/>
              <a:gd name="connsiteX6" fmla="*/ 2259274 w 2259274"/>
              <a:gd name="connsiteY6" fmla="*/ 757130 h 757130"/>
              <a:gd name="connsiteX7" fmla="*/ 1649270 w 2259274"/>
              <a:gd name="connsiteY7" fmla="*/ 757130 h 757130"/>
              <a:gd name="connsiteX8" fmla="*/ 1152230 w 2259274"/>
              <a:gd name="connsiteY8" fmla="*/ 757130 h 757130"/>
              <a:gd name="connsiteX9" fmla="*/ 610004 w 2259274"/>
              <a:gd name="connsiteY9" fmla="*/ 757130 h 757130"/>
              <a:gd name="connsiteX10" fmla="*/ 0 w 2259274"/>
              <a:gd name="connsiteY10" fmla="*/ 757130 h 757130"/>
              <a:gd name="connsiteX11" fmla="*/ 0 w 2259274"/>
              <a:gd name="connsiteY11" fmla="*/ 393708 h 757130"/>
              <a:gd name="connsiteX12" fmla="*/ 0 w 2259274"/>
              <a:gd name="connsiteY12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9274" h="757130" extrusionOk="0">
                <a:moveTo>
                  <a:pt x="0" y="0"/>
                </a:moveTo>
                <a:cubicBezTo>
                  <a:pt x="270118" y="-48292"/>
                  <a:pt x="362001" y="31460"/>
                  <a:pt x="542226" y="0"/>
                </a:cubicBezTo>
                <a:cubicBezTo>
                  <a:pt x="722451" y="-31460"/>
                  <a:pt x="803632" y="25450"/>
                  <a:pt x="1039266" y="0"/>
                </a:cubicBezTo>
                <a:cubicBezTo>
                  <a:pt x="1274900" y="-25450"/>
                  <a:pt x="1312532" y="45863"/>
                  <a:pt x="1581492" y="0"/>
                </a:cubicBezTo>
                <a:cubicBezTo>
                  <a:pt x="1850452" y="-45863"/>
                  <a:pt x="2004359" y="63660"/>
                  <a:pt x="2259274" y="0"/>
                </a:cubicBezTo>
                <a:cubicBezTo>
                  <a:pt x="2270789" y="89443"/>
                  <a:pt x="2249140" y="189047"/>
                  <a:pt x="2259274" y="355851"/>
                </a:cubicBezTo>
                <a:cubicBezTo>
                  <a:pt x="2269408" y="522655"/>
                  <a:pt x="2250456" y="612354"/>
                  <a:pt x="2259274" y="757130"/>
                </a:cubicBezTo>
                <a:cubicBezTo>
                  <a:pt x="1989135" y="811922"/>
                  <a:pt x="1814912" y="751298"/>
                  <a:pt x="1649270" y="757130"/>
                </a:cubicBezTo>
                <a:cubicBezTo>
                  <a:pt x="1483628" y="762962"/>
                  <a:pt x="1395709" y="730766"/>
                  <a:pt x="1152230" y="757130"/>
                </a:cubicBezTo>
                <a:cubicBezTo>
                  <a:pt x="908751" y="783494"/>
                  <a:pt x="724819" y="739909"/>
                  <a:pt x="610004" y="757130"/>
                </a:cubicBezTo>
                <a:cubicBezTo>
                  <a:pt x="495189" y="774351"/>
                  <a:pt x="210051" y="744031"/>
                  <a:pt x="0" y="757130"/>
                </a:cubicBezTo>
                <a:cubicBezTo>
                  <a:pt x="-37798" y="682679"/>
                  <a:pt x="12702" y="477185"/>
                  <a:pt x="0" y="393708"/>
                </a:cubicBezTo>
                <a:cubicBezTo>
                  <a:pt x="-12702" y="310231"/>
                  <a:pt x="17677" y="116899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826750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sl-SI" sz="1600" dirty="0">
                <a:latin typeface="Arial"/>
                <a:ea typeface="Arial"/>
                <a:cs typeface="Arial"/>
                <a:sym typeface="Arial"/>
              </a:rPr>
              <a:t>Zmanjšanju vrzeli med potrebami trga dela in izobraževanjem.</a:t>
            </a:r>
            <a:endParaRPr lang="sl-SI" sz="1600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D55D5C2-361F-39AB-8101-516CB699FDD2}"/>
              </a:ext>
            </a:extLst>
          </p:cNvPr>
          <p:cNvSpPr txBox="1"/>
          <p:nvPr/>
        </p:nvSpPr>
        <p:spPr>
          <a:xfrm>
            <a:off x="8338352" y="4915969"/>
            <a:ext cx="3548848" cy="757130"/>
          </a:xfrm>
          <a:custGeom>
            <a:avLst/>
            <a:gdLst>
              <a:gd name="connsiteX0" fmla="*/ 0 w 3548848"/>
              <a:gd name="connsiteY0" fmla="*/ 0 h 757130"/>
              <a:gd name="connsiteX1" fmla="*/ 662452 w 3548848"/>
              <a:gd name="connsiteY1" fmla="*/ 0 h 757130"/>
              <a:gd name="connsiteX2" fmla="*/ 1218438 w 3548848"/>
              <a:gd name="connsiteY2" fmla="*/ 0 h 757130"/>
              <a:gd name="connsiteX3" fmla="*/ 1845401 w 3548848"/>
              <a:gd name="connsiteY3" fmla="*/ 0 h 757130"/>
              <a:gd name="connsiteX4" fmla="*/ 2436876 w 3548848"/>
              <a:gd name="connsiteY4" fmla="*/ 0 h 757130"/>
              <a:gd name="connsiteX5" fmla="*/ 2992862 w 3548848"/>
              <a:gd name="connsiteY5" fmla="*/ 0 h 757130"/>
              <a:gd name="connsiteX6" fmla="*/ 3548848 w 3548848"/>
              <a:gd name="connsiteY6" fmla="*/ 0 h 757130"/>
              <a:gd name="connsiteX7" fmla="*/ 3548848 w 3548848"/>
              <a:gd name="connsiteY7" fmla="*/ 386136 h 757130"/>
              <a:gd name="connsiteX8" fmla="*/ 3548848 w 3548848"/>
              <a:gd name="connsiteY8" fmla="*/ 757130 h 757130"/>
              <a:gd name="connsiteX9" fmla="*/ 3028350 w 3548848"/>
              <a:gd name="connsiteY9" fmla="*/ 757130 h 757130"/>
              <a:gd name="connsiteX10" fmla="*/ 2472364 w 3548848"/>
              <a:gd name="connsiteY10" fmla="*/ 757130 h 757130"/>
              <a:gd name="connsiteX11" fmla="*/ 1809912 w 3548848"/>
              <a:gd name="connsiteY11" fmla="*/ 757130 h 757130"/>
              <a:gd name="connsiteX12" fmla="*/ 1218438 w 3548848"/>
              <a:gd name="connsiteY12" fmla="*/ 757130 h 757130"/>
              <a:gd name="connsiteX13" fmla="*/ 555986 w 3548848"/>
              <a:gd name="connsiteY13" fmla="*/ 757130 h 757130"/>
              <a:gd name="connsiteX14" fmla="*/ 0 w 3548848"/>
              <a:gd name="connsiteY14" fmla="*/ 757130 h 757130"/>
              <a:gd name="connsiteX15" fmla="*/ 0 w 3548848"/>
              <a:gd name="connsiteY15" fmla="*/ 386136 h 757130"/>
              <a:gd name="connsiteX16" fmla="*/ 0 w 3548848"/>
              <a:gd name="connsiteY16" fmla="*/ 0 h 75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8848" h="757130" extrusionOk="0">
                <a:moveTo>
                  <a:pt x="0" y="0"/>
                </a:moveTo>
                <a:cubicBezTo>
                  <a:pt x="190974" y="-58414"/>
                  <a:pt x="529703" y="57826"/>
                  <a:pt x="662452" y="0"/>
                </a:cubicBezTo>
                <a:cubicBezTo>
                  <a:pt x="795201" y="-57826"/>
                  <a:pt x="978590" y="21544"/>
                  <a:pt x="1218438" y="0"/>
                </a:cubicBezTo>
                <a:cubicBezTo>
                  <a:pt x="1458286" y="-21544"/>
                  <a:pt x="1540928" y="27722"/>
                  <a:pt x="1845401" y="0"/>
                </a:cubicBezTo>
                <a:cubicBezTo>
                  <a:pt x="2149874" y="-27722"/>
                  <a:pt x="2224424" y="34742"/>
                  <a:pt x="2436876" y="0"/>
                </a:cubicBezTo>
                <a:cubicBezTo>
                  <a:pt x="2649329" y="-34742"/>
                  <a:pt x="2801724" y="35274"/>
                  <a:pt x="2992862" y="0"/>
                </a:cubicBezTo>
                <a:cubicBezTo>
                  <a:pt x="3184000" y="-35274"/>
                  <a:pt x="3343576" y="50370"/>
                  <a:pt x="3548848" y="0"/>
                </a:cubicBezTo>
                <a:cubicBezTo>
                  <a:pt x="3569479" y="128770"/>
                  <a:pt x="3507450" y="302425"/>
                  <a:pt x="3548848" y="386136"/>
                </a:cubicBezTo>
                <a:cubicBezTo>
                  <a:pt x="3590246" y="469847"/>
                  <a:pt x="3530472" y="597201"/>
                  <a:pt x="3548848" y="757130"/>
                </a:cubicBezTo>
                <a:cubicBezTo>
                  <a:pt x="3377733" y="817191"/>
                  <a:pt x="3227975" y="753369"/>
                  <a:pt x="3028350" y="757130"/>
                </a:cubicBezTo>
                <a:cubicBezTo>
                  <a:pt x="2828725" y="760891"/>
                  <a:pt x="2649698" y="692413"/>
                  <a:pt x="2472364" y="757130"/>
                </a:cubicBezTo>
                <a:cubicBezTo>
                  <a:pt x="2295030" y="821847"/>
                  <a:pt x="2030922" y="699538"/>
                  <a:pt x="1809912" y="757130"/>
                </a:cubicBezTo>
                <a:cubicBezTo>
                  <a:pt x="1588902" y="814722"/>
                  <a:pt x="1426922" y="708937"/>
                  <a:pt x="1218438" y="757130"/>
                </a:cubicBezTo>
                <a:cubicBezTo>
                  <a:pt x="1009954" y="805323"/>
                  <a:pt x="746777" y="707748"/>
                  <a:pt x="555986" y="757130"/>
                </a:cubicBezTo>
                <a:cubicBezTo>
                  <a:pt x="365195" y="806512"/>
                  <a:pt x="255257" y="747740"/>
                  <a:pt x="0" y="757130"/>
                </a:cubicBezTo>
                <a:cubicBezTo>
                  <a:pt x="-24968" y="587279"/>
                  <a:pt x="11941" y="508863"/>
                  <a:pt x="0" y="386136"/>
                </a:cubicBezTo>
                <a:cubicBezTo>
                  <a:pt x="-11941" y="263409"/>
                  <a:pt x="5535" y="11461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278224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Naučiti otroka, da bo zmogel razumeti računalniško razmišljanje in ga v praksi tudi uporabiti,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419B531-AC08-64DD-67A8-F0D9B70B5378}"/>
              </a:ext>
            </a:extLst>
          </p:cNvPr>
          <p:cNvSpPr txBox="1"/>
          <p:nvPr/>
        </p:nvSpPr>
        <p:spPr>
          <a:xfrm>
            <a:off x="4595303" y="5601548"/>
            <a:ext cx="2838635" cy="535531"/>
          </a:xfrm>
          <a:custGeom>
            <a:avLst/>
            <a:gdLst>
              <a:gd name="connsiteX0" fmla="*/ 0 w 2838635"/>
              <a:gd name="connsiteY0" fmla="*/ 0 h 535531"/>
              <a:gd name="connsiteX1" fmla="*/ 624500 w 2838635"/>
              <a:gd name="connsiteY1" fmla="*/ 0 h 535531"/>
              <a:gd name="connsiteX2" fmla="*/ 1192227 w 2838635"/>
              <a:gd name="connsiteY2" fmla="*/ 0 h 535531"/>
              <a:gd name="connsiteX3" fmla="*/ 1816726 w 2838635"/>
              <a:gd name="connsiteY3" fmla="*/ 0 h 535531"/>
              <a:gd name="connsiteX4" fmla="*/ 2327681 w 2838635"/>
              <a:gd name="connsiteY4" fmla="*/ 0 h 535531"/>
              <a:gd name="connsiteX5" fmla="*/ 2838635 w 2838635"/>
              <a:gd name="connsiteY5" fmla="*/ 0 h 535531"/>
              <a:gd name="connsiteX6" fmla="*/ 2838635 w 2838635"/>
              <a:gd name="connsiteY6" fmla="*/ 535531 h 535531"/>
              <a:gd name="connsiteX7" fmla="*/ 2327681 w 2838635"/>
              <a:gd name="connsiteY7" fmla="*/ 535531 h 535531"/>
              <a:gd name="connsiteX8" fmla="*/ 1703181 w 2838635"/>
              <a:gd name="connsiteY8" fmla="*/ 535531 h 535531"/>
              <a:gd name="connsiteX9" fmla="*/ 1163840 w 2838635"/>
              <a:gd name="connsiteY9" fmla="*/ 535531 h 535531"/>
              <a:gd name="connsiteX10" fmla="*/ 624500 w 2838635"/>
              <a:gd name="connsiteY10" fmla="*/ 535531 h 535531"/>
              <a:gd name="connsiteX11" fmla="*/ 0 w 2838635"/>
              <a:gd name="connsiteY11" fmla="*/ 535531 h 535531"/>
              <a:gd name="connsiteX12" fmla="*/ 0 w 2838635"/>
              <a:gd name="connsiteY12" fmla="*/ 0 h 53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8635" h="535531" fill="none" extrusionOk="0">
                <a:moveTo>
                  <a:pt x="0" y="0"/>
                </a:moveTo>
                <a:cubicBezTo>
                  <a:pt x="302275" y="-21580"/>
                  <a:pt x="495081" y="25427"/>
                  <a:pt x="624500" y="0"/>
                </a:cubicBezTo>
                <a:cubicBezTo>
                  <a:pt x="753919" y="-25427"/>
                  <a:pt x="1030702" y="44646"/>
                  <a:pt x="1192227" y="0"/>
                </a:cubicBezTo>
                <a:cubicBezTo>
                  <a:pt x="1353752" y="-44646"/>
                  <a:pt x="1644391" y="50111"/>
                  <a:pt x="1816726" y="0"/>
                </a:cubicBezTo>
                <a:cubicBezTo>
                  <a:pt x="1989061" y="-50111"/>
                  <a:pt x="2125599" y="37750"/>
                  <a:pt x="2327681" y="0"/>
                </a:cubicBezTo>
                <a:cubicBezTo>
                  <a:pt x="2529763" y="-37750"/>
                  <a:pt x="2611073" y="24183"/>
                  <a:pt x="2838635" y="0"/>
                </a:cubicBezTo>
                <a:cubicBezTo>
                  <a:pt x="2872521" y="191838"/>
                  <a:pt x="2834749" y="385174"/>
                  <a:pt x="2838635" y="535531"/>
                </a:cubicBezTo>
                <a:cubicBezTo>
                  <a:pt x="2627047" y="537888"/>
                  <a:pt x="2452564" y="531066"/>
                  <a:pt x="2327681" y="535531"/>
                </a:cubicBezTo>
                <a:cubicBezTo>
                  <a:pt x="2202798" y="539996"/>
                  <a:pt x="1950720" y="501852"/>
                  <a:pt x="1703181" y="535531"/>
                </a:cubicBezTo>
                <a:cubicBezTo>
                  <a:pt x="1455642" y="569210"/>
                  <a:pt x="1390418" y="517665"/>
                  <a:pt x="1163840" y="535531"/>
                </a:cubicBezTo>
                <a:cubicBezTo>
                  <a:pt x="937262" y="553397"/>
                  <a:pt x="772233" y="486189"/>
                  <a:pt x="624500" y="535531"/>
                </a:cubicBezTo>
                <a:cubicBezTo>
                  <a:pt x="476767" y="584873"/>
                  <a:pt x="200785" y="529378"/>
                  <a:pt x="0" y="535531"/>
                </a:cubicBezTo>
                <a:cubicBezTo>
                  <a:pt x="-15385" y="308734"/>
                  <a:pt x="19477" y="152643"/>
                  <a:pt x="0" y="0"/>
                </a:cubicBezTo>
                <a:close/>
              </a:path>
              <a:path w="2838635" h="535531" stroke="0" extrusionOk="0">
                <a:moveTo>
                  <a:pt x="0" y="0"/>
                </a:moveTo>
                <a:cubicBezTo>
                  <a:pt x="182173" y="-7022"/>
                  <a:pt x="319834" y="38113"/>
                  <a:pt x="567727" y="0"/>
                </a:cubicBezTo>
                <a:cubicBezTo>
                  <a:pt x="815620" y="-38113"/>
                  <a:pt x="892008" y="11413"/>
                  <a:pt x="1050295" y="0"/>
                </a:cubicBezTo>
                <a:cubicBezTo>
                  <a:pt x="1208582" y="-11413"/>
                  <a:pt x="1353707" y="47420"/>
                  <a:pt x="1618022" y="0"/>
                </a:cubicBezTo>
                <a:cubicBezTo>
                  <a:pt x="1882337" y="-47420"/>
                  <a:pt x="2065190" y="28798"/>
                  <a:pt x="2242522" y="0"/>
                </a:cubicBezTo>
                <a:cubicBezTo>
                  <a:pt x="2419854" y="-28798"/>
                  <a:pt x="2561063" y="6219"/>
                  <a:pt x="2838635" y="0"/>
                </a:cubicBezTo>
                <a:cubicBezTo>
                  <a:pt x="2853278" y="111274"/>
                  <a:pt x="2812705" y="362864"/>
                  <a:pt x="2838635" y="535531"/>
                </a:cubicBezTo>
                <a:cubicBezTo>
                  <a:pt x="2651054" y="541647"/>
                  <a:pt x="2511403" y="508955"/>
                  <a:pt x="2270908" y="535531"/>
                </a:cubicBezTo>
                <a:cubicBezTo>
                  <a:pt x="2030413" y="562107"/>
                  <a:pt x="1881786" y="496073"/>
                  <a:pt x="1646408" y="535531"/>
                </a:cubicBezTo>
                <a:cubicBezTo>
                  <a:pt x="1411030" y="574989"/>
                  <a:pt x="1264068" y="508023"/>
                  <a:pt x="1107068" y="535531"/>
                </a:cubicBezTo>
                <a:cubicBezTo>
                  <a:pt x="950068" y="563039"/>
                  <a:pt x="739700" y="475257"/>
                  <a:pt x="510954" y="535531"/>
                </a:cubicBezTo>
                <a:cubicBezTo>
                  <a:pt x="282208" y="595805"/>
                  <a:pt x="220340" y="517353"/>
                  <a:pt x="0" y="535531"/>
                </a:cubicBezTo>
                <a:cubicBezTo>
                  <a:pt x="-15567" y="295708"/>
                  <a:pt x="41396" y="18589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033849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Učenje računalništva brez računalnika.</a:t>
            </a:r>
            <a:endParaRPr lang="sl-SI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136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l-SI" dirty="0">
                <a:latin typeface="Arial"/>
                <a:ea typeface="Arial"/>
                <a:cs typeface="Arial"/>
                <a:sym typeface="Arial"/>
              </a:rPr>
              <a:t>RAZVOJNI TIM</a:t>
            </a:r>
            <a:endParaRPr dirty="0"/>
          </a:p>
        </p:txBody>
      </p:sp>
      <p:graphicFrame>
        <p:nvGraphicFramePr>
          <p:cNvPr id="106" name="Google Shape;106;p4"/>
          <p:cNvGraphicFramePr/>
          <p:nvPr>
            <p:extLst>
              <p:ext uri="{D42A27DB-BD31-4B8C-83A1-F6EECF244321}">
                <p14:modId xmlns:p14="http://schemas.microsoft.com/office/powerpoint/2010/main" val="2436436674"/>
              </p:ext>
            </p:extLst>
          </p:nvPr>
        </p:nvGraphicFramePr>
        <p:xfrm>
          <a:off x="838200" y="1460575"/>
          <a:ext cx="10358550" cy="4752000"/>
        </p:xfrm>
        <a:graphic>
          <a:graphicData uri="http://schemas.openxmlformats.org/drawingml/2006/table">
            <a:tbl>
              <a:tblPr>
                <a:noFill/>
                <a:tableStyleId>{4544D9F3-6F52-43CB-9BA7-AE8732B7F883}</a:tableStyleId>
              </a:tblPr>
              <a:tblGrid>
                <a:gridCol w="57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Ravnatelj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Goran Bezjak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Koordinator projekta 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Sara Marinič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Strokovni delavec s področja RIN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Ines Kompara 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 dirty="0"/>
                        <a:t>Članica razvojnega tima</a:t>
                      </a:r>
                      <a:endParaRPr sz="2000" b="0" i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Tina Cotič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 dirty="0"/>
                        <a:t>Članica razvojnega tima</a:t>
                      </a:r>
                      <a:endParaRPr sz="2000" b="0" i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/>
                        <a:t>Barbara Stožir Curk </a:t>
                      </a:r>
                      <a:endParaRPr sz="2000" b="0" i="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sl-SI" sz="2000" b="0" u="none" strike="noStrike" cap="none" dirty="0"/>
                        <a:t>Članica razvojnega tima (vrtec)</a:t>
                      </a:r>
                      <a:endParaRPr sz="2000" b="0" i="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sl-SI" sz="2000" b="0" u="none" strike="noStrike" cap="none" dirty="0"/>
                        <a:t>Maja Maver </a:t>
                      </a:r>
                      <a:endParaRPr sz="2000" b="0" i="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l-SI">
                <a:latin typeface="Arial"/>
                <a:ea typeface="Arial"/>
                <a:cs typeface="Arial"/>
                <a:sym typeface="Arial"/>
              </a:rPr>
              <a:t>KAJ SO RIN VSEBINE …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763556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Tekom projekt bomo razvijali vsebine RIN iz vseh pet področij: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Računalniški sistemi</a:t>
            </a:r>
            <a:endParaRPr/>
          </a:p>
          <a:p>
            <a:pPr marL="514350" lvl="0" indent="-5143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Podatki in analiza</a:t>
            </a:r>
            <a:endParaRPr/>
          </a:p>
          <a:p>
            <a:pPr marL="514350" lvl="0" indent="-5143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Algoritmi in programiranje</a:t>
            </a:r>
            <a:endParaRPr/>
          </a:p>
          <a:p>
            <a:pPr marL="514350" lvl="0" indent="-5143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Omrežja in internet</a:t>
            </a:r>
            <a:endParaRPr/>
          </a:p>
          <a:p>
            <a:pPr marL="514350" lvl="0" indent="-5143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sl-SI" sz="2000">
                <a:latin typeface="Arial"/>
                <a:ea typeface="Arial"/>
                <a:cs typeface="Arial"/>
                <a:sym typeface="Arial"/>
              </a:rPr>
              <a:t>Učinki računalništva in informatike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379" y="209498"/>
            <a:ext cx="7214090" cy="2021068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/>
          </a:blip>
          <a:srcRect b="15832"/>
          <a:stretch/>
        </p:blipFill>
        <p:spPr>
          <a:xfrm>
            <a:off x="138239" y="198039"/>
            <a:ext cx="4424523" cy="2786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0"/>
          <p:cNvCxnSpPr/>
          <p:nvPr/>
        </p:nvCxnSpPr>
        <p:spPr>
          <a:xfrm rot="10800000" flipH="1">
            <a:off x="3564294" y="653143"/>
            <a:ext cx="1026632" cy="270928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" name="Google Shape;120;p10"/>
          <p:cNvSpPr txBox="1"/>
          <p:nvPr/>
        </p:nvSpPr>
        <p:spPr>
          <a:xfrm>
            <a:off x="9489233" y="2015233"/>
            <a:ext cx="1476623" cy="369332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l-SI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RAČUNALNIKI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 rot="-5400000">
            <a:off x="8175483" y="-1794224"/>
            <a:ext cx="290127" cy="7142532"/>
          </a:xfrm>
          <a:prstGeom prst="leftBrace">
            <a:avLst>
              <a:gd name="adj1" fmla="val 8333"/>
              <a:gd name="adj2" fmla="val 70360"/>
            </a:avLst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4478" y="2842025"/>
            <a:ext cx="5703391" cy="1897927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10"/>
          <p:cNvSpPr/>
          <p:nvPr/>
        </p:nvSpPr>
        <p:spPr>
          <a:xfrm>
            <a:off x="10077059" y="2440368"/>
            <a:ext cx="270588" cy="369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0" descr="Otroška ročna ura Q&amp;Q VR99J018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7388" y="4474056"/>
            <a:ext cx="1789539" cy="178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" descr="Otroška pametna ura A2Z | iTrade.s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3767" y="4474056"/>
            <a:ext cx="1618125" cy="16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/>
        </p:nvSpPr>
        <p:spPr>
          <a:xfrm>
            <a:off x="9591869" y="6398310"/>
            <a:ext cx="1940767" cy="306109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l-SI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Katera je računalnik?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8">
            <a:alphaModFix/>
          </a:blip>
          <a:srcRect b="5745"/>
          <a:stretch/>
        </p:blipFill>
        <p:spPr>
          <a:xfrm>
            <a:off x="84131" y="3429000"/>
            <a:ext cx="6182123" cy="3185941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8" name="Google Shape;128;p10"/>
          <p:cNvCxnSpPr/>
          <p:nvPr/>
        </p:nvCxnSpPr>
        <p:spPr>
          <a:xfrm flipH="1">
            <a:off x="3007241" y="1446245"/>
            <a:ext cx="573425" cy="188349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 descr="Download Thumbs Up, Emoji, Smiley. Royalty-Free Vector Graphic -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419" y="1877441"/>
            <a:ext cx="3717585" cy="34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504173" y="1674911"/>
            <a:ext cx="3629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vpeljava krožka na RIN področju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580087" y="2625385"/>
            <a:ext cx="3173501" cy="9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sodelovanje z gospodarstvom v lokalnim okoljem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/>
          <p:nvPr/>
        </p:nvSpPr>
        <p:spPr>
          <a:xfrm>
            <a:off x="163214" y="4380354"/>
            <a:ext cx="39095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opolnomočenje za uporabo osnov programiranja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7642876" y="5024624"/>
            <a:ext cx="4230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opolnomoči za naraščajoče zahteve družbe in trg delovne sile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8037982" y="3247603"/>
            <a:ext cx="39095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raziskovati potencialne poklicne poti v računalništvu, robotskem inženirstvu …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6774820" y="1674911"/>
            <a:ext cx="45826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l-SI" sz="1800" dirty="0"/>
              <a:t>spodbuja kritično mišljenje (sposobnost učenja iz napak)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7430590" y="740100"/>
            <a:ext cx="620664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sl-SI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spodbuja ustvarjalnost, inovativnost ...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6FC669-9598-4A2E-90AD-B6497FD715D1}"/>
              </a:ext>
            </a:extLst>
          </p:cNvPr>
          <p:cNvSpPr txBox="1"/>
          <p:nvPr/>
        </p:nvSpPr>
        <p:spPr>
          <a:xfrm>
            <a:off x="1161913" y="282790"/>
            <a:ext cx="609452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800"/>
            </a:lvl1pPr>
          </a:lstStyle>
          <a:p>
            <a:pPr algn="ctr"/>
            <a:r>
              <a:rPr lang="sl-SI" dirty="0"/>
              <a:t>krepi logično mišljenje in zmožnost za reševanje problemov (</a:t>
            </a:r>
            <a:r>
              <a:rPr lang="sl-SI" sz="1800" dirty="0">
                <a:latin typeface="Arial"/>
                <a:ea typeface="Arial"/>
                <a:cs typeface="Arial"/>
                <a:sym typeface="Arial"/>
              </a:rPr>
              <a:t>prepoznati vzorce, zaporedja, predvidevati zaključke, poti do cilja ...)</a:t>
            </a: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4B7C994-1E09-5FAE-A41A-10A94E9998B7}"/>
              </a:ext>
            </a:extLst>
          </p:cNvPr>
          <p:cNvSpPr txBox="1"/>
          <p:nvPr/>
        </p:nvSpPr>
        <p:spPr>
          <a:xfrm>
            <a:off x="1654938" y="5794734"/>
            <a:ext cx="6383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dirty="0"/>
              <a:t>nadgrajuje znanje matematike (znanje programiranja, kot so algoritmi in enačbe, ki so tesno povezani z matematiko)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ctrTitle"/>
          </p:nvPr>
        </p:nvSpPr>
        <p:spPr>
          <a:xfrm>
            <a:off x="1381973" y="207220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l-SI" sz="7200" dirty="0"/>
              <a:t>HVALA ZA VAŠO POZORNOST</a:t>
            </a:r>
            <a:endParaRPr sz="7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</Words>
  <Application>Microsoft Office PowerPoint</Application>
  <PresentationFormat>Širokozaslonsko</PresentationFormat>
  <Paragraphs>63</Paragraphs>
  <Slides>8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Celovit razvoj digitalnih kompetenc in temeljnih znanj računalništva in informatike učečih se</vt:lpstr>
      <vt:lpstr>OSNOVNE INFORMACIJE:</vt:lpstr>
      <vt:lpstr>NAMEN</vt:lpstr>
      <vt:lpstr>RAZVOJNI TIM</vt:lpstr>
      <vt:lpstr>KAJ SO RIN VSEBINE …</vt:lpstr>
      <vt:lpstr>PowerPointova predstavitev</vt:lpstr>
      <vt:lpstr>PowerPointova predstavitev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Marinič</dc:creator>
  <cp:lastModifiedBy>Sara Marinič</cp:lastModifiedBy>
  <cp:revision>2</cp:revision>
  <dcterms:created xsi:type="dcterms:W3CDTF">2023-11-04T09:21:12Z</dcterms:created>
  <dcterms:modified xsi:type="dcterms:W3CDTF">2024-09-06T14:58:25Z</dcterms:modified>
</cp:coreProperties>
</file>